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5"/>
    <p:sldMasterId id="214748367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y="5143500" cx="9144000"/>
  <p:notesSz cx="6858000" cy="9144000"/>
  <p:embeddedFontLst>
    <p:embeddedFont>
      <p:font typeface="Open Sans SemiBold"/>
      <p:regular r:id="rId17"/>
      <p:bold r:id="rId18"/>
      <p:italic r:id="rId19"/>
      <p:boldItalic r:id="rId20"/>
    </p:embeddedFont>
    <p:embeddedFont>
      <p:font typeface="Rajdhani"/>
      <p:regular r:id="rId21"/>
      <p:bold r:id="rId22"/>
    </p:embeddedFont>
    <p:embeddedFont>
      <p:font typeface="Open Sans Light"/>
      <p:regular r:id="rId23"/>
      <p:bold r:id="rId24"/>
      <p:italic r:id="rId25"/>
      <p:boldItalic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6642989-1670-41F7-9F7F-502948AD3C7E}">
  <a:tblStyle styleId="{06642989-1670-41F7-9F7F-502948AD3C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SemiBold-boldItalic.fntdata"/><Relationship Id="rId22" Type="http://schemas.openxmlformats.org/officeDocument/2006/relationships/font" Target="fonts/Rajdhani-bold.fntdata"/><Relationship Id="rId21" Type="http://schemas.openxmlformats.org/officeDocument/2006/relationships/font" Target="fonts/Rajdhani-regular.fntdata"/><Relationship Id="rId24" Type="http://schemas.openxmlformats.org/officeDocument/2006/relationships/font" Target="fonts/OpenSansLight-bold.fntdata"/><Relationship Id="rId23" Type="http://schemas.openxmlformats.org/officeDocument/2006/relationships/font" Target="fonts/OpenSans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OpenSansLight-boldItalic.fntdata"/><Relationship Id="rId25" Type="http://schemas.openxmlformats.org/officeDocument/2006/relationships/font" Target="fonts/OpenSansLight-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OpenSans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0" Type="http://schemas.openxmlformats.org/officeDocument/2006/relationships/font" Target="fonts/OpenSans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OpenSansSemiBold-regular.fntdata"/><Relationship Id="rId16" Type="http://schemas.openxmlformats.org/officeDocument/2006/relationships/slide" Target="slides/slide9.xml"/><Relationship Id="rId19" Type="http://schemas.openxmlformats.org/officeDocument/2006/relationships/font" Target="fonts/OpenSansSemiBold-italic.fntdata"/><Relationship Id="rId18" Type="http://schemas.openxmlformats.org/officeDocument/2006/relationships/font" Target="fonts/OpenSansSemiBold-bold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441d376a0_3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441d376a0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b40fda7b3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7b40fda7b3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b40fda7b3_4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7b40fda7b3_4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41d579b3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e41d579b3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41d579b3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e41d579b3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17a6a081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e17a6a081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3e76c5244_18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e3e76c5244_18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3d80da09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103d80da09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c48bfaac81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c48bfaac81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2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/>
          <p:nvPr/>
        </p:nvSpPr>
        <p:spPr>
          <a:xfrm>
            <a:off x="-148900" y="-94750"/>
            <a:ext cx="9488400" cy="53601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" name="Google Shape;4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45" name="Google Shape;4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5149" y="3700742"/>
            <a:ext cx="2416852" cy="10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9" name="Google Shape;49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63" name="Google Shape;63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/>
          <p:nvPr/>
        </p:nvSpPr>
        <p:spPr>
          <a:xfrm>
            <a:off x="4572000" y="-125"/>
            <a:ext cx="4572000" cy="468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69" name="Google Shape;69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0" name="Google Shape;70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7"/>
          <p:cNvSpPr/>
          <p:nvPr/>
        </p:nvSpPr>
        <p:spPr>
          <a:xfrm>
            <a:off x="-148900" y="-94750"/>
            <a:ext cx="9488400" cy="53601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8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82" name="Google Shape;82;p28"/>
          <p:cNvPicPr preferRelativeResize="0"/>
          <p:nvPr/>
        </p:nvPicPr>
        <p:blipFill rotWithShape="1">
          <a:blip r:embed="rId3">
            <a:alphaModFix/>
          </a:blip>
          <a:srcRect b="0" l="5658" r="5649" t="0"/>
          <a:stretch/>
        </p:blipFill>
        <p:spPr>
          <a:xfrm>
            <a:off x="5888950" y="3624550"/>
            <a:ext cx="2675822" cy="11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/>
          <p:nvPr/>
        </p:nvSpPr>
        <p:spPr>
          <a:xfrm>
            <a:off x="4572000" y="-125"/>
            <a:ext cx="4572000" cy="468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5720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1"/>
          <p:cNvCxnSpPr/>
          <p:nvPr/>
        </p:nvCxnSpPr>
        <p:spPr>
          <a:xfrm flipH="1" rot="10800000">
            <a:off x="-15600" y="4860825"/>
            <a:ext cx="9175200" cy="5400"/>
          </a:xfrm>
          <a:prstGeom prst="straightConnector1">
            <a:avLst/>
          </a:prstGeom>
          <a:noFill/>
          <a:ln cap="flat" cmpd="sng" w="9525">
            <a:solidFill>
              <a:srgbClr val="FCD8D6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" name="Google Shape;7;p1"/>
          <p:cNvSpPr/>
          <p:nvPr/>
        </p:nvSpPr>
        <p:spPr>
          <a:xfrm>
            <a:off x="-15600" y="4856100"/>
            <a:ext cx="9175200" cy="332100"/>
          </a:xfrm>
          <a:prstGeom prst="rect">
            <a:avLst/>
          </a:prstGeom>
          <a:solidFill>
            <a:srgbClr val="EC18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111657" y="4953600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Actividad integradora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074225" y="4931037"/>
            <a:ext cx="764551" cy="18222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freepik.es/vector-gratis/ilustracion-concepto-diagrama-flujo-usuarios_7407437.htm#page=2&amp;position=2#&amp;position=2" TargetMode="External"/><Relationship Id="rId4" Type="http://schemas.openxmlformats.org/officeDocument/2006/relationships/image" Target="../media/image3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8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21.png"/><Relationship Id="rId5" Type="http://schemas.openxmlformats.org/officeDocument/2006/relationships/image" Target="../media/image24.png"/><Relationship Id="rId6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25.png"/><Relationship Id="rId5" Type="http://schemas.openxmlformats.org/officeDocument/2006/relationships/image" Target="../media/image19.png"/><Relationship Id="rId6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25.png"/><Relationship Id="rId5" Type="http://schemas.openxmlformats.org/officeDocument/2006/relationships/image" Target="../media/image19.png"/><Relationship Id="rId6" Type="http://schemas.openxmlformats.org/officeDocument/2006/relationships/image" Target="../media/image26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9"/>
          <p:cNvSpPr txBox="1"/>
          <p:nvPr/>
        </p:nvSpPr>
        <p:spPr>
          <a:xfrm>
            <a:off x="1638625" y="1536225"/>
            <a:ext cx="70314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6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Actividad</a:t>
            </a:r>
            <a:endParaRPr b="1" sz="46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6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integradora</a:t>
            </a:r>
            <a:endParaRPr b="1" sz="46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 txBox="1"/>
          <p:nvPr/>
        </p:nvSpPr>
        <p:spPr>
          <a:xfrm>
            <a:off x="757775" y="1327025"/>
            <a:ext cx="39330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Vamos a aplicar mucho de lo aprendido en esta semana</a:t>
            </a:r>
            <a:r>
              <a:rPr i="0" lang="es" sz="15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i="0" sz="15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Para esto cada mesa de trabajo deberá investigar </a:t>
            </a:r>
            <a:r>
              <a:rPr lang="es"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qué</a:t>
            </a:r>
            <a:r>
              <a:rPr lang="es"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puerto —o puertos— utilizan las siguientes aplicaciones. Además, deberán agregar tres aplicaciones más.</a:t>
            </a:r>
            <a:br>
              <a:rPr lang="es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30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s" sz="3000" u="none" cap="none" strike="noStrike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Consigna para trabajo en clase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94" name="Google Shape;94;p3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00" y="1442800"/>
            <a:ext cx="2975275" cy="297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9" name="Google Shape;99;p31"/>
          <p:cNvGraphicFramePr/>
          <p:nvPr/>
        </p:nvGraphicFramePr>
        <p:xfrm>
          <a:off x="757775" y="1305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{06642989-1670-41F7-9F7F-502948AD3C7E}</a:tableStyleId>
              </a:tblPr>
              <a:tblGrid>
                <a:gridCol w="1930625"/>
                <a:gridCol w="1688875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Zoom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TCP 80, 443, 8801, 8802, 5091, 390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UDP 3478, 3479, 8801, 8810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UDP 20000-64000</a:t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Discord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TCP: puerto 443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Google Meet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UDP y TCP 443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WhatsApp</a:t>
                      </a: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 Web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TCP: 5222, 5223, 5228 y 524. UDP: 3478.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pic>
        <p:nvPicPr>
          <p:cNvPr id="100" name="Google Shape;1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725" y="1810425"/>
            <a:ext cx="924700" cy="9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0075" y="1857637"/>
            <a:ext cx="830288" cy="83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7300" y="1810425"/>
            <a:ext cx="924700" cy="9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78925" y="1768500"/>
            <a:ext cx="1005201" cy="100855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31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063" y="1958975"/>
            <a:ext cx="1410008" cy="62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9840" y="1816250"/>
            <a:ext cx="1410001" cy="9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6350" y="1779831"/>
            <a:ext cx="1409999" cy="9858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9725" y="1707825"/>
            <a:ext cx="1325225" cy="1129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3" name="Google Shape;113;p32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{06642989-1670-41F7-9F7F-502948AD3C7E}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MySQL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3306</a:t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Git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TCP 9418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600">
                          <a:solidFill>
                            <a:schemeClr val="dk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Secure Sockets Layer (SSL)</a:t>
                      </a:r>
                      <a:endParaRPr b="1" sz="18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TCP 443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HTTP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80 y 443 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14" name="Google Shape;114;p32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125" y="1810425"/>
            <a:ext cx="924700" cy="9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6938" y="1768500"/>
            <a:ext cx="909250" cy="100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7775" y="1825900"/>
            <a:ext cx="909225" cy="90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03950" y="1847590"/>
            <a:ext cx="865850" cy="86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3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aphicFrame>
        <p:nvGraphicFramePr>
          <p:cNvPr id="124" name="Google Shape;124;p33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{06642989-1670-41F7-9F7F-502948AD3C7E}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VirtualBox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a través del puerto local 8080 acederemos al puerto 80 de la máquina virtual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VPN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tcp 1723.other 47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UDP 1194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UDP 500, UDP 4500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Microsoft Outlook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IMAP 993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POP 995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SMTP 587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File Transfer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Protocol (FTP)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tiene dos puertos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20,21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950" y="1846406"/>
            <a:ext cx="1005200" cy="85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5175" y="1958963"/>
            <a:ext cx="1379343" cy="62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4"/>
          <p:cNvPicPr preferRelativeResize="0"/>
          <p:nvPr/>
        </p:nvPicPr>
        <p:blipFill rotWithShape="1">
          <a:blip r:embed="rId5">
            <a:alphaModFix/>
          </a:blip>
          <a:srcRect b="9461" l="29648" r="32257" t="0"/>
          <a:stretch/>
        </p:blipFill>
        <p:spPr>
          <a:xfrm>
            <a:off x="4926550" y="1566925"/>
            <a:ext cx="941923" cy="125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7600" y="1797262"/>
            <a:ext cx="1306224" cy="950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4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aphicFrame>
        <p:nvGraphicFramePr>
          <p:cNvPr id="134" name="Google Shape;134;p34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{06642989-1670-41F7-9F7F-502948AD3C7E}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Microsoft Word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443/TCP</a:t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Skype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443/TCP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3478-3481/UDP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50000-60000/UDP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Epic Games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433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FIFA 21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TCP: 1935, 3478-3480 - 3659, 10000-10099, 42127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UDP: 3074, 3478-3479, 3659, 6000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850" y="1810425"/>
            <a:ext cx="924700" cy="9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2724" y="1867823"/>
            <a:ext cx="1213299" cy="80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2950" y="1761012"/>
            <a:ext cx="1557046" cy="10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5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aphicFrame>
        <p:nvGraphicFramePr>
          <p:cNvPr id="143" name="Google Shape;143;p35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{06642989-1670-41F7-9F7F-502948AD3C7E}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Spotify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TCP:</a:t>
                      </a:r>
                      <a:r>
                        <a:rPr lang="es" sz="1200">
                          <a:solidFill>
                            <a:srgbClr val="2E2E2E"/>
                          </a:solidFill>
                          <a:highlight>
                            <a:srgbClr val="F4F4F4"/>
                          </a:highlight>
                        </a:rPr>
                        <a:t>80 y 443</a:t>
                      </a:r>
                      <a:endParaRPr sz="1200">
                        <a:solidFill>
                          <a:srgbClr val="2E2E2E"/>
                        </a:solidFill>
                        <a:highlight>
                          <a:srgbClr val="F4F4F4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2E2E2E"/>
                          </a:solidFill>
                          <a:highlight>
                            <a:srgbClr val="F4F4F4"/>
                          </a:highlight>
                        </a:rPr>
                        <a:t>UDP: Del 136 al 139</a:t>
                      </a:r>
                      <a:endParaRPr sz="1200">
                        <a:solidFill>
                          <a:srgbClr val="2E2E2E"/>
                        </a:solidFill>
                        <a:highlight>
                          <a:srgbClr val="F4F4F4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2E2E2E"/>
                        </a:solidFill>
                        <a:highlight>
                          <a:srgbClr val="F4F4F4"/>
                        </a:highlight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TeamViewer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5938 TCP/UDP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Netflix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SSL-443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League of Legends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5000 - 5500 UDP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5222 TCP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80-443 TCP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8088 UDP and TCP (8088 UDP y TCP)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pic>
        <p:nvPicPr>
          <p:cNvPr id="144" name="Google Shape;14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58750" y="1761000"/>
            <a:ext cx="1557048" cy="875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850" y="1810425"/>
            <a:ext cx="924700" cy="9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2724" y="1867823"/>
            <a:ext cx="1213299" cy="80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2950" y="1761012"/>
            <a:ext cx="1557046" cy="10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36"/>
          <p:cNvSpPr txBox="1"/>
          <p:nvPr/>
        </p:nvSpPr>
        <p:spPr>
          <a:xfrm>
            <a:off x="757775" y="607325"/>
            <a:ext cx="5451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595959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C183F"/>
                </a:solidFill>
                <a:latin typeface="Rajdhani"/>
                <a:ea typeface="Rajdhani"/>
                <a:cs typeface="Rajdhani"/>
                <a:sym typeface="Rajdhani"/>
              </a:rPr>
              <a:t>Aplicaciones a investigar</a:t>
            </a:r>
            <a:endParaRPr b="1" i="0" sz="3000" u="none" cap="none" strike="noStrike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aphicFrame>
        <p:nvGraphicFramePr>
          <p:cNvPr id="153" name="Google Shape;153;p36"/>
          <p:cNvGraphicFramePr/>
          <p:nvPr/>
        </p:nvGraphicFramePr>
        <p:xfrm>
          <a:off x="897625" y="156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{06642989-1670-41F7-9F7F-502948AD3C7E}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37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Visual Studio Code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TCP 426</a:t>
                      </a:r>
                      <a:endParaRPr sz="1200">
                        <a:solidFill>
                          <a:srgbClr val="BDC1C6"/>
                        </a:solidFill>
                        <a:highlight>
                          <a:srgbClr val="202124"/>
                        </a:highlight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highlight>
                          <a:srgbClr val="FFFFFF"/>
                        </a:highlight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Facebook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rgbClr val="43434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TLS 1.2</a:t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3434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pic>
        <p:nvPicPr>
          <p:cNvPr id="154" name="Google Shape;154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5097" y="1727125"/>
            <a:ext cx="1340201" cy="109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6"/>
          <p:cNvPicPr preferRelativeResize="0"/>
          <p:nvPr/>
        </p:nvPicPr>
        <p:blipFill rotWithShape="1">
          <a:blip r:embed="rId7">
            <a:alphaModFix/>
          </a:blip>
          <a:srcRect b="13674" l="22510" r="25943" t="6960"/>
          <a:stretch/>
        </p:blipFill>
        <p:spPr>
          <a:xfrm>
            <a:off x="2993187" y="1676175"/>
            <a:ext cx="1291650" cy="119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6"/>
          <p:cNvPicPr preferRelativeResize="0"/>
          <p:nvPr/>
        </p:nvPicPr>
        <p:blipFill rotWithShape="1">
          <a:blip r:embed="rId8">
            <a:alphaModFix/>
          </a:blip>
          <a:srcRect b="4333" l="4290" r="2643" t="3457"/>
          <a:stretch/>
        </p:blipFill>
        <p:spPr>
          <a:xfrm>
            <a:off x="4572000" y="1697525"/>
            <a:ext cx="1557050" cy="1180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83C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